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1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696" r:id="rId7"/>
    <p:sldMasterId id="2147483702" r:id="rId8"/>
    <p:sldMasterId id="2147483708" r:id="rId9"/>
    <p:sldMasterId id="2147483714" r:id="rId10"/>
    <p:sldMasterId id="2147483720" r:id="rId11"/>
    <p:sldMasterId id="2147483726" r:id="rId12"/>
    <p:sldMasterId id="2147483732" r:id="rId13"/>
    <p:sldMasterId id="2147483738" r:id="rId14"/>
    <p:sldMasterId id="2147483744" r:id="rId15"/>
    <p:sldMasterId id="2147483750" r:id="rId16"/>
  </p:sldMasterIdLst>
  <p:notesMasterIdLst>
    <p:notesMasterId r:id="rId47"/>
  </p:notesMasterIdLst>
  <p:sldIdLst>
    <p:sldId id="256" r:id="rId17"/>
    <p:sldId id="257" r:id="rId18"/>
    <p:sldId id="278" r:id="rId19"/>
    <p:sldId id="261" r:id="rId20"/>
    <p:sldId id="262" r:id="rId21"/>
    <p:sldId id="258" r:id="rId22"/>
    <p:sldId id="273" r:id="rId23"/>
    <p:sldId id="275" r:id="rId24"/>
    <p:sldId id="276" r:id="rId25"/>
    <p:sldId id="277" r:id="rId26"/>
    <p:sldId id="263" r:id="rId27"/>
    <p:sldId id="264" r:id="rId28"/>
    <p:sldId id="259" r:id="rId29"/>
    <p:sldId id="265" r:id="rId30"/>
    <p:sldId id="266" r:id="rId31"/>
    <p:sldId id="286" r:id="rId32"/>
    <p:sldId id="287" r:id="rId33"/>
    <p:sldId id="271" r:id="rId34"/>
    <p:sldId id="267" r:id="rId35"/>
    <p:sldId id="268" r:id="rId36"/>
    <p:sldId id="284" r:id="rId37"/>
    <p:sldId id="272" r:id="rId38"/>
    <p:sldId id="279" r:id="rId39"/>
    <p:sldId id="274" r:id="rId40"/>
    <p:sldId id="282" r:id="rId41"/>
    <p:sldId id="280" r:id="rId42"/>
    <p:sldId id="281" r:id="rId43"/>
    <p:sldId id="283" r:id="rId44"/>
    <p:sldId id="285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22A1-F10D-4845-AA5E-2DDC87A56FE1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7ED53-16FD-4164-B218-AA6EE5418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Assignment</a:t>
            </a:r>
            <a:r>
              <a:rPr lang="en-US"/>
              <a:t> </a:t>
            </a:r>
            <a:r>
              <a:rPr lang="en-US" dirty="0"/>
              <a:t>will focus on shiny dashboard </a:t>
            </a:r>
          </a:p>
          <a:p>
            <a:pPr marL="628650" lvl="1" indent="-171450">
              <a:buFontTx/>
              <a:buChar char="-"/>
            </a:pPr>
            <a:r>
              <a:rPr lang="en-US"/>
              <a:t>shinyDB </a:t>
            </a:r>
            <a:r>
              <a:rPr lang="en-US" dirty="0"/>
              <a:t>provides a lot of structure, but you can be as creative as you want with shiny</a:t>
            </a:r>
          </a:p>
          <a:p>
            <a:pPr marL="171450" indent="-171450">
              <a:buFontTx/>
              <a:buChar char="-"/>
            </a:pPr>
            <a:r>
              <a:rPr lang="en-US"/>
              <a:t>Talk </a:t>
            </a:r>
            <a:r>
              <a:rPr lang="en-US" dirty="0"/>
              <a:t>about reactivity some (motivate with why make app if only static)</a:t>
            </a:r>
          </a:p>
          <a:p>
            <a:pPr marL="171450" indent="-171450">
              <a:buFontTx/>
              <a:buChar char="-"/>
            </a:pPr>
            <a:r>
              <a:rPr lang="en-US"/>
              <a:t>Only </a:t>
            </a:r>
            <a:r>
              <a:rPr lang="en-US" dirty="0"/>
              <a:t>limited by imagination and motivation to learn new skills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7ED53-16FD-4164-B218-AA6EE5418D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7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3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2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8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474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1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2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77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40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71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4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1832A74-F79E-4AAE-A077-00FD30F90174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88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13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2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7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28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1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51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20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6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912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4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53856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5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0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4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371600"/>
            <a:ext cx="5388864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19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3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muted orange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0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oj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283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176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8288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193536" y="1828800"/>
            <a:ext cx="5388864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0191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02FA8-3DDA-4CB9-8C3E-784AF2913C6C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82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06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13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597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62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4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5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04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33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3065EDF-794D-469F-8E9C-3A71077D7717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9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93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342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582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11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E341B55-49C1-4A16-B14F-EDC9813050CB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07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  <a:prstGeom prst="rect">
            <a:avLst/>
          </a:prstGeo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  <a:prstGeom prst="rect">
            <a:avLst/>
          </a:prstGeo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02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75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11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6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ight 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91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CE7C1EE-1B35-4837-8317-1C985E576C99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DA56-C34F-4672-ACB0-C46F912E59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350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82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48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41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22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098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9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417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447D40D-F25D-4089-BF90-A8CB53512C3D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666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23ADCA-24EF-4E50-9F6D-751104D9B4AE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09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612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543D25C-1877-4E8C-A589-DA8EFB738F9B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403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9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83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DEA68A2-612C-42F7-B4EA-93A82903CC79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582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0256A1-7FD9-41CD-A11B-9BB361F61026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75488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068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DEA68A2-612C-42F7-B4EA-93A82903CC79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94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muted green 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3124201"/>
            <a:ext cx="7213600" cy="2365375"/>
          </a:xfrm>
        </p:spPr>
        <p:txBody>
          <a:bodyPr anchor="t"/>
          <a:lstStyle>
            <a:lvl1pPr algn="l">
              <a:defRPr sz="5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9600" y="5715000"/>
            <a:ext cx="8534400" cy="914400"/>
          </a:xfrm>
        </p:spPr>
        <p:txBody>
          <a:bodyPr anchor="b"/>
          <a:lstStyle>
            <a:lvl1pPr marL="0" indent="0" algn="r">
              <a:buFont typeface="Wingdings" pitchFamily="2" charset="2"/>
              <a:buNone/>
              <a:defRPr sz="1867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Eastman_PN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1664" y="280417"/>
            <a:ext cx="3206496" cy="4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859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/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ted gre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286000"/>
            <a:ext cx="10972800" cy="1828800"/>
          </a:xfrm>
        </p:spPr>
        <p:txBody>
          <a:bodyPr anchor="ctr">
            <a:normAutofit/>
          </a:bodyPr>
          <a:lstStyle>
            <a:lvl1pPr algn="ctr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92800" y="5867400"/>
            <a:ext cx="5791200" cy="762000"/>
          </a:xfrm>
        </p:spPr>
        <p:txBody>
          <a:bodyPr anchor="b">
            <a:normAutofit/>
          </a:bodyPr>
          <a:lstStyle>
            <a:lvl1pPr marL="0" indent="0" algn="r">
              <a:buFont typeface="Wingdings" pitchFamily="2" charset="2"/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29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328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1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546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D948FE-ECE8-4709-B325-445D7C3D1A50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8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5445F8-9859-43E8-9391-DA1F7150DCA5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823C-AD72-414F-9745-B02C143CF9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38912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10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lue small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0" y="5239512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3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green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F3065EDF-794D-469F-8E9C-3A71077D7717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974B9186-F920-4E79-B295-6137D84B3D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9E341B55-49C1-4A16-B14F-EDC9813050CB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F5EC9374-0E21-42C4-9ED6-20A8B89DBB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CE7C1EE-1B35-4837-8317-1C985E576C99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E4A5DA56-C34F-4672-ACB0-C46F912E596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uted green small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239512"/>
            <a:ext cx="12192000" cy="16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muted green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8F56F85D-84BE-4E4D-928E-A305ED050C8D}" type="datetime1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4AF992AE-CB54-4E41-8C74-E96BA325C5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CEB8D04-0647-4D84-8A64-90BA41D393D1}" type="datetime1">
              <a:rPr lang="en-US" smtClean="0"/>
              <a:pPr/>
              <a:t>9/30/2016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318DD80-7231-478E-B31F-4BBB9C26A1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6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muted 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9D948FE-ECE8-4709-B325-445D7C3D1A50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14C508AA-6788-4653-ACC0-002DBCF36DD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91B9A4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blue small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B5445F8-9859-43E8-9391-DA1F7150DCA5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B5445F8-9859-43E8-9391-DA1F7150DCA5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/>
                </a:solidFill>
              </a:defRPr>
            </a:lvl1pPr>
          </a:lstStyle>
          <a:p>
            <a:fld id="{9EB2823C-AD72-414F-9745-B02C143CF9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1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1867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blu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1832A74-F79E-4AAE-A077-00FD30F90174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A17E434-C587-4273-BDF3-E4F3050EA4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8E4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muted orang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238749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muted orange sm se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267076"/>
            <a:ext cx="12192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3C573D0-57A2-4982-AB64-4CA46CDAD608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0ACC5A98-AB71-43AB-9F9B-4A5E8881701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mall gra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150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4192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3C573D0-57A2-4982-AB64-4CA46CDAD608}" type="datetimeFigureOut">
              <a:rPr lang="en-US" smtClean="0"/>
              <a:pPr/>
              <a:t>9/30/2016</a:t>
            </a:fld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ACC5A98-AB71-43AB-9F9B-4A5E8881701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CD5A13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muted orange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92000" cy="161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76202FA8-3DDA-4CB9-8C3E-784AF2913C6C}" type="datetimeFigureOut">
              <a:rPr lang="en-US" smtClean="0"/>
              <a:pPr/>
              <a:t>9/30/2016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9144000" y="635635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A53DAC31-E228-495C-9F31-DD587CDA08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377952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accent1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green sma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5239512"/>
            <a:ext cx="12192000" cy="161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936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134112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8571A6A3-174B-49E4-A696-62817468662E}" type="datetimeFigureOut">
              <a:rPr lang="en-US" smtClean="0"/>
              <a:t>9/30/2016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8E637CB9-A030-43D5-8BED-E9488B5B709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Eastman_PN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721" y="6388608"/>
            <a:ext cx="1828572" cy="2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64646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6757" indent="-376757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3200" kern="1200">
          <a:solidFill>
            <a:srgbClr val="646464"/>
          </a:solidFill>
          <a:latin typeface="+mn-lt"/>
          <a:ea typeface="+mn-ea"/>
          <a:cs typeface="+mn-cs"/>
        </a:defRPr>
      </a:lvl1pPr>
      <a:lvl2pPr marL="912261" indent="-302676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667" kern="1200">
          <a:solidFill>
            <a:srgbClr val="646464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Wingdings" pitchFamily="2" charset="2"/>
        <a:buChar char="§"/>
        <a:defRPr sz="2400" kern="1200">
          <a:solidFill>
            <a:srgbClr val="646464"/>
          </a:solidFill>
          <a:latin typeface="+mn-lt"/>
          <a:ea typeface="+mn-ea"/>
          <a:cs typeface="+mn-cs"/>
        </a:defRPr>
      </a:lvl3pPr>
      <a:lvl4pPr marL="2061582" indent="-232828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•"/>
        <a:defRPr sz="2133" kern="1200">
          <a:solidFill>
            <a:srgbClr val="646464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B050"/>
        </a:buClr>
        <a:buSzPct val="125000"/>
        <a:buFont typeface="Arial" pitchFamily="34" charset="0"/>
        <a:buChar char="–"/>
        <a:defRPr sz="2133" kern="1200">
          <a:solidFill>
            <a:srgbClr val="646464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rstudio.github.io/shinydashboard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://shiny.rstudio.com/gallery/widget-gallery.html" TargetMode="Externa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gallery.htmlwidgets.org/" TargetMode="Externa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inyapps.io/" TargetMode="External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wing.shinyapps.io/Hiking_App/" TargetMode="Externa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Shiny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/>
              <a:t> </a:t>
            </a:r>
            <a:r>
              <a:rPr lang="en-US" dirty="0" err="1"/>
              <a:t>lifechanging</a:t>
            </a:r>
            <a:r>
              <a:rPr lang="en-US" dirty="0"/>
              <a:t> experience in </a:t>
            </a:r>
            <a:r>
              <a:rPr lang="en-US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12070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146" idx="3"/>
            <a:endCxn id="8196" idx="1"/>
          </p:cNvCxnSpPr>
          <p:nvPr/>
        </p:nvCxnSpPr>
        <p:spPr>
          <a:xfrm>
            <a:off x="1936956" y="1865791"/>
            <a:ext cx="1091674" cy="1408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5" idx="3"/>
            <a:endCxn id="3078" idx="1"/>
          </p:cNvCxnSpPr>
          <p:nvPr/>
        </p:nvCxnSpPr>
        <p:spPr>
          <a:xfrm>
            <a:off x="7056820" y="3269157"/>
            <a:ext cx="8679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neural net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8" y="1330118"/>
            <a:ext cx="1560078" cy="107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logistic regre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2" y="2613443"/>
            <a:ext cx="1757814" cy="94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random forest mod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2" y="3708405"/>
            <a:ext cx="1612034" cy="10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2172" y="4907389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Etc.</a:t>
            </a:r>
            <a:endParaRPr lang="en-US" b="1" dirty="0"/>
          </a:p>
        </p:txBody>
      </p:sp>
      <p:pic>
        <p:nvPicPr>
          <p:cNvPr id="8196" name="Picture 4" descr="https://tse1.mm.bing.net/th?&amp;id=OIP.M8e0c51650b8a63f110fa7b09e699e9c4o0&amp;w=300&amp;h=262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30" y="2613443"/>
            <a:ext cx="1512969" cy="13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 Studio Hex Shiny.Psd Sticke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11" y="2345968"/>
            <a:ext cx="1642209" cy="18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10" idx="3"/>
            <a:endCxn id="8196" idx="1"/>
          </p:cNvCxnSpPr>
          <p:nvPr/>
        </p:nvCxnSpPr>
        <p:spPr>
          <a:xfrm>
            <a:off x="1936956" y="3084451"/>
            <a:ext cx="1091674" cy="18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194" idx="3"/>
            <a:endCxn id="8196" idx="1"/>
          </p:cNvCxnSpPr>
          <p:nvPr/>
        </p:nvCxnSpPr>
        <p:spPr>
          <a:xfrm flipV="1">
            <a:off x="1936956" y="3274106"/>
            <a:ext cx="1091674" cy="957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8196" idx="1"/>
          </p:cNvCxnSpPr>
          <p:nvPr/>
        </p:nvCxnSpPr>
        <p:spPr>
          <a:xfrm flipV="1">
            <a:off x="1936956" y="3274106"/>
            <a:ext cx="1091674" cy="204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196" idx="3"/>
            <a:endCxn id="15" idx="1"/>
          </p:cNvCxnSpPr>
          <p:nvPr/>
        </p:nvCxnSpPr>
        <p:spPr>
          <a:xfrm flipV="1">
            <a:off x="4541599" y="3269157"/>
            <a:ext cx="873012" cy="4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0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 in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8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.ytimg.com/vi/NaSd2d5rwPE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2804" r="2832" b="5260"/>
          <a:stretch/>
        </p:blipFill>
        <p:spPr bwMode="auto">
          <a:xfrm>
            <a:off x="7164282" y="821244"/>
            <a:ext cx="4310743" cy="315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/>
              <a:t>Shiny </a:t>
            </a:r>
            <a:r>
              <a:rPr lang="en-US" dirty="0"/>
              <a:t>Apps</a:t>
            </a:r>
          </a:p>
          <a:p>
            <a:pPr lvl="1"/>
            <a:r>
              <a:rPr lang="en-US" dirty="0">
                <a:hlinkClick r:id="rId4"/>
              </a:rPr>
              <a:t>Shinydashboard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455" y="3569212"/>
            <a:ext cx="4319789" cy="2977033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769273" y="1735644"/>
            <a:ext cx="2994980" cy="3630883"/>
            <a:chOff x="4032069" y="3195412"/>
            <a:chExt cx="2830285" cy="3431220"/>
          </a:xfrm>
        </p:grpSpPr>
        <p:pic>
          <p:nvPicPr>
            <p:cNvPr id="6" name="Picture 4" descr="http://cdn.playbuzz.com/cdn/7472bd85-c777-4442-aeb5-2f1f65cbeda6/1fd60999-9766-4074-a513-3a8443675bbc.jpe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88" b="96875" l="49922" r="949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1" r="23747"/>
            <a:stretch/>
          </p:blipFill>
          <p:spPr bwMode="auto">
            <a:xfrm>
              <a:off x="5416731" y="3195412"/>
              <a:ext cx="1445623" cy="3431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cdn.playbuzz.com/cdn/7472bd85-c777-4442-aeb5-2f1f65cbeda6/1fd60999-9766-4074-a513-3a8443675bbc.jpe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13" b="9775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r="50000"/>
            <a:stretch/>
          </p:blipFill>
          <p:spPr bwMode="auto">
            <a:xfrm>
              <a:off x="4032069" y="3195412"/>
              <a:ext cx="1384662" cy="3431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9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inputs</a:t>
            </a:r>
          </a:p>
          <a:p>
            <a:r>
              <a:rPr lang="en-US" dirty="0"/>
              <a:t>Slider inputs</a:t>
            </a:r>
          </a:p>
          <a:p>
            <a:r>
              <a:rPr lang="en-US" dirty="0"/>
              <a:t>Select inputs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r>
              <a:rPr lang="en-US" dirty="0">
                <a:hlinkClick r:id="rId2"/>
              </a:rPr>
              <a:t>Widget Page</a:t>
            </a:r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659422" y="311729"/>
            <a:ext cx="5109729" cy="6252277"/>
            <a:chOff x="5659422" y="311729"/>
            <a:chExt cx="5109729" cy="6252277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5659422" y="311729"/>
              <a:ext cx="3978622" cy="6252277"/>
              <a:chOff x="5736878" y="540327"/>
              <a:chExt cx="3978622" cy="625227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002116" y="540327"/>
                <a:ext cx="3713382" cy="200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021212">
                <a:off x="4917893" y="1742940"/>
                <a:ext cx="2718955" cy="7205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135727">
                <a:off x="7626300" y="1933356"/>
                <a:ext cx="2790594" cy="72857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833248">
                <a:off x="5822727" y="1641049"/>
                <a:ext cx="2374756" cy="8931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6355839">
                <a:off x="6625076" y="2015440"/>
                <a:ext cx="3333333" cy="80684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283892" y="1719530"/>
                <a:ext cx="2993589" cy="88780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2050" name="Picture 2" descr="http://revengineinsider.com/wp-content/uploads/2015/05/big_data_alchemy_fotolia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63" b="99032" l="1409" r="33191">
                            <a14:foregroundMark x1="15357" y1="82010" x2="15357" y2="82010"/>
                            <a14:foregroundMark x1="17279" y1="82351" x2="17279" y2="82351"/>
                            <a14:foregroundMark x1="18104" y1="82180" x2="18104" y2="82180"/>
                            <a14:foregroundMark x1="19485" y1="81640" x2="19485" y2="81640"/>
                            <a14:foregroundMark x1="17919" y1="88585" x2="17919" y2="88585"/>
                            <a14:foregroundMark x1="18019" y1="92087" x2="18019" y2="92087"/>
                            <a14:foregroundMark x1="26530" y1="84742" x2="26530" y2="84742"/>
                            <a14:foregroundMark x1="19115" y1="96840" x2="19115" y2="96840"/>
                            <a14:backgroundMark x1="12240" y1="69001" x2="12240" y2="69001"/>
                            <a14:backgroundMark x1="13336" y1="70453" x2="13336" y2="70453"/>
                            <a14:backgroundMark x1="12696" y1="66240" x2="12696" y2="662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111"/>
              <a:stretch/>
            </p:blipFill>
            <p:spPr bwMode="auto">
              <a:xfrm>
                <a:off x="5736878" y="922554"/>
                <a:ext cx="3978622" cy="587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2" descr="https://www.rstudio.com/wp-content/uploads/2014/06/RStudio-Ball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174" y="3628981"/>
              <a:ext cx="1395977" cy="139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87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599" y="1301263"/>
            <a:ext cx="5778467" cy="5230167"/>
          </a:xfrm>
        </p:spPr>
        <p:txBody>
          <a:bodyPr>
            <a:normAutofit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/>
              <a:t>UI </a:t>
            </a:r>
            <a:r>
              <a:rPr lang="en-US" dirty="0"/>
              <a:t>element</a:t>
            </a:r>
          </a:p>
          <a:p>
            <a:pPr lvl="2"/>
            <a:r>
              <a:rPr lang="en-US" dirty="0" err="1"/>
              <a:t>verbatimTextOutput</a:t>
            </a:r>
            <a:endParaRPr lang="en-US" dirty="0"/>
          </a:p>
          <a:p>
            <a:pPr lvl="2"/>
            <a:r>
              <a:rPr lang="en-US"/>
              <a:t>textOutput</a:t>
            </a:r>
            <a:endParaRPr lang="en-US" dirty="0"/>
          </a:p>
          <a:p>
            <a:pPr lvl="1"/>
            <a:r>
              <a:rPr lang="en-US"/>
              <a:t>Server </a:t>
            </a:r>
            <a:r>
              <a:rPr lang="en-US" dirty="0"/>
              <a:t>rendering</a:t>
            </a:r>
          </a:p>
          <a:p>
            <a:pPr lvl="2"/>
            <a:r>
              <a:rPr lang="en-US"/>
              <a:t>renderPrint</a:t>
            </a:r>
            <a:endParaRPr lang="en-US" dirty="0"/>
          </a:p>
          <a:p>
            <a:pPr lvl="2"/>
            <a:r>
              <a:rPr lang="en-US"/>
              <a:t>renderText</a:t>
            </a:r>
            <a:endParaRPr lang="en-US" dirty="0"/>
          </a:p>
          <a:p>
            <a:r>
              <a:rPr lang="en-US"/>
              <a:t>Graphics</a:t>
            </a:r>
            <a:endParaRPr lang="en-US" dirty="0"/>
          </a:p>
          <a:p>
            <a:pPr lvl="1"/>
            <a:r>
              <a:rPr lang="en-US"/>
              <a:t>plotOutput</a:t>
            </a:r>
            <a:endParaRPr lang="en-US" dirty="0"/>
          </a:p>
          <a:p>
            <a:pPr lvl="1"/>
            <a:r>
              <a:rPr lang="en-US"/>
              <a:t>renderPlot</a:t>
            </a:r>
            <a:endParaRPr lang="en-US" dirty="0"/>
          </a:p>
          <a:p>
            <a:endParaRPr lang="en-US" dirty="0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5255289" y="38916"/>
            <a:ext cx="5998865" cy="6292321"/>
            <a:chOff x="4815434" y="522700"/>
            <a:chExt cx="6144287" cy="6444858"/>
          </a:xfrm>
        </p:grpSpPr>
        <p:grpSp>
          <p:nvGrpSpPr>
            <p:cNvPr id="33" name="Group 32"/>
            <p:cNvGrpSpPr/>
            <p:nvPr/>
          </p:nvGrpSpPr>
          <p:grpSpPr>
            <a:xfrm>
              <a:off x="6167450" y="3649646"/>
              <a:ext cx="1933023" cy="491765"/>
              <a:chOff x="6223107" y="3975650"/>
              <a:chExt cx="1933023" cy="49176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3107" y="3975652"/>
                <a:ext cx="447058" cy="491763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5710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02152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2658" y="3975651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09073" y="3975650"/>
                <a:ext cx="447057" cy="49176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29916" y="3975651"/>
                <a:ext cx="447057" cy="491763"/>
              </a:xfrm>
              <a:prstGeom prst="rect">
                <a:avLst/>
              </a:prstGeom>
            </p:spPr>
          </p:pic>
        </p:grpSp>
        <p:pic>
          <p:nvPicPr>
            <p:cNvPr id="34" name="Picture 2" descr="https://www.rstudio.com/wp-content/uploads/2014/06/RStudio-Bal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434" y="3189587"/>
              <a:ext cx="1395977" cy="139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revengineinsider.com/wp-content/uploads/2015/05/big_data_alchemy_fotolia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07" t="19856" r="11494" b="32655"/>
            <a:stretch/>
          </p:blipFill>
          <p:spPr bwMode="auto">
            <a:xfrm>
              <a:off x="6487117" y="2329729"/>
              <a:ext cx="2299763" cy="3156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6487117" y="2329729"/>
              <a:ext cx="1825705" cy="859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9539" y="522700"/>
              <a:ext cx="1911710" cy="18775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/>
            <a:srcRect l="4070" t="2803" r="7054"/>
            <a:stretch/>
          </p:blipFill>
          <p:spPr>
            <a:xfrm>
              <a:off x="8893801" y="3079867"/>
              <a:ext cx="2065920" cy="165639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4058" y="5486400"/>
              <a:ext cx="1955323" cy="1481158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782463" y="4444778"/>
              <a:ext cx="1195187" cy="1065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46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rstudioblog.files.wordpress.com/2016/09/react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93" y="729767"/>
            <a:ext cx="5285433" cy="31168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831393" cy="4754880"/>
          </a:xfrm>
        </p:spPr>
        <p:txBody>
          <a:bodyPr/>
          <a:lstStyle/>
          <a:p>
            <a:r>
              <a:rPr lang="en-US" dirty="0"/>
              <a:t>Input</a:t>
            </a:r>
            <a:r>
              <a:rPr lang="en-US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Reactives</a:t>
            </a:r>
            <a:r>
              <a:rPr lang="en-US" dirty="0">
                <a:sym typeface="Wingdings" panose="05000000000000000000" pitchFamily="2" charset="2"/>
              </a:rPr>
              <a:t>  Output</a:t>
            </a:r>
            <a:endParaRPr lang="en-US" dirty="0"/>
          </a:p>
          <a:p>
            <a:r>
              <a:rPr lang="en-US"/>
              <a:t>Overview</a:t>
            </a:r>
            <a:endParaRPr lang="en-US" dirty="0"/>
          </a:p>
          <a:p>
            <a:pPr lvl="1"/>
            <a:r>
              <a:rPr lang="en-US"/>
              <a:t>Lazy</a:t>
            </a:r>
            <a:endParaRPr lang="en-US" dirty="0"/>
          </a:p>
          <a:p>
            <a:r>
              <a:rPr lang="en-US"/>
              <a:t>Syntax()</a:t>
            </a:r>
            <a:endParaRPr lang="en-US" dirty="0"/>
          </a:p>
        </p:txBody>
      </p:sp>
      <p:pic>
        <p:nvPicPr>
          <p:cNvPr id="3074" name="Picture 2" descr="http://cliparts101.com/files/350/2C055B79E405EDDC89193E2C2F4EA1BC/REFLEX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7333" l="2000" r="90000">
                        <a14:foregroundMark x1="18667" y1="31667" x2="18667" y2="31667"/>
                        <a14:foregroundMark x1="42333" y1="35333" x2="42333" y2="35333"/>
                        <a14:foregroundMark x1="46667" y1="34000" x2="46667" y2="34000"/>
                        <a14:foregroundMark x1="45000" y1="34333" x2="45000" y2="34333"/>
                        <a14:foregroundMark x1="38667" y1="32667" x2="38667" y2="32667"/>
                        <a14:foregroundMark x1="37667" y1="31333" x2="37667" y2="31333"/>
                        <a14:foregroundMark x1="39667" y1="33667" x2="39667" y2="33667"/>
                        <a14:foregroundMark x1="12000" y1="29333" x2="12000" y2="29333"/>
                        <a14:foregroundMark x1="15000" y1="38667" x2="15000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58" y="3204822"/>
            <a:ext cx="3716460" cy="371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7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Algerian" panose="04020705040A02060702" pitchFamily="82" charset="0"/>
              </a:rPr>
              <a:t>Fancy</a:t>
            </a:r>
            <a:r>
              <a:rPr lang="en-US" dirty="0"/>
              <a:t> it 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0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46890" y="3374994"/>
            <a:ext cx="737754" cy="602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91" y="2243087"/>
            <a:ext cx="4572060" cy="24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4" y="2050633"/>
            <a:ext cx="3918238" cy="28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5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Its Easy to be Fancy!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469082" cy="47548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HTML Widgets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libraries are built on other people’s hard work in </a:t>
            </a:r>
            <a:r>
              <a:rPr lang="en-US" dirty="0" err="1"/>
              <a:t>Javascript</a:t>
            </a:r>
            <a:r>
              <a:rPr lang="en-US" dirty="0"/>
              <a:t> and HTML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98" y="1371600"/>
            <a:ext cx="4293611" cy="41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Fancy</a:t>
            </a:r>
            <a:r>
              <a:rPr lang="en-US" dirty="0"/>
              <a:t>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library(DT)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running in the background – invisible to you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Displays data in a much cleaner way while also allowing for interactivity, searching, and much more!</a:t>
            </a:r>
          </a:p>
        </p:txBody>
      </p:sp>
    </p:spTree>
    <p:extLst>
      <p:ext uri="{BB962C8B-B14F-4D97-AF65-F5344CB8AC3E}">
        <p14:creationId xmlns:p14="http://schemas.microsoft.com/office/powerpoint/2010/main" val="18264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35" y="1110011"/>
            <a:ext cx="7752381" cy="3123809"/>
          </a:xfrm>
          <a:prstGeom prst="rect">
            <a:avLst/>
          </a:prstGeom>
        </p:spPr>
      </p:pic>
      <p:pic>
        <p:nvPicPr>
          <p:cNvPr id="1026" name="Picture 2" descr="Image result for Rstudi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78" y="3972233"/>
            <a:ext cx="2990438" cy="104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8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Fancy</a:t>
            </a:r>
            <a:r>
              <a:rPr lang="en-US" dirty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[see also library(</a:t>
            </a:r>
            <a:r>
              <a:rPr lang="en-US" dirty="0" err="1"/>
              <a:t>ggvis</a:t>
            </a:r>
            <a:r>
              <a:rPr lang="en-US" dirty="0"/>
              <a:t>),library(ggplot2)]</a:t>
            </a:r>
          </a:p>
          <a:p>
            <a:endParaRPr lang="en-US" dirty="0"/>
          </a:p>
          <a:p>
            <a:r>
              <a:rPr lang="en-US" dirty="0"/>
              <a:t>Allows all the interactivity of Tableau and so much more!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2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to shinyapps.io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13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263" y="3023755"/>
            <a:ext cx="4710545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http://www.shinyapps.io/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6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1590"/>
          <a:stretch/>
        </p:blipFill>
        <p:spPr>
          <a:xfrm>
            <a:off x="0" y="0"/>
            <a:ext cx="12192000" cy="74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3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2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77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281"/>
            <a:ext cx="12093653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4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9" y="1979469"/>
            <a:ext cx="11492409" cy="25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55" y="957696"/>
            <a:ext cx="79057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2050" name="Picture 2" descr="Image result for person working on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12" y="1639498"/>
            <a:ext cx="5134181" cy="34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38452" y="1818968"/>
            <a:ext cx="4109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this is the worst possible way to deliver your model results to the decision makers who need the insights on-demand.</a:t>
            </a:r>
          </a:p>
          <a:p>
            <a:endParaRPr lang="en-US" dirty="0"/>
          </a:p>
          <a:p>
            <a:r>
              <a:rPr lang="en-US" b="1" dirty="0"/>
              <a:t>The most powerful, insightful model in the world generates NO value if it only runs on your laptop.</a:t>
            </a:r>
          </a:p>
        </p:txBody>
      </p:sp>
    </p:spTree>
    <p:extLst>
      <p:ext uri="{BB962C8B-B14F-4D97-AF65-F5344CB8AC3E}">
        <p14:creationId xmlns:p14="http://schemas.microsoft.com/office/powerpoint/2010/main" val="4239532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Lemons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070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dashboard to help a car bidder avoid buying lemons</a:t>
            </a:r>
          </a:p>
          <a:p>
            <a:pPr lvl="1"/>
            <a:r>
              <a:rPr lang="en-US" dirty="0"/>
              <a:t>Given key model predictors, allow the bidder to avoid buying lemons</a:t>
            </a:r>
          </a:p>
          <a:p>
            <a:pPr lvl="1"/>
            <a:r>
              <a:rPr lang="en-US" dirty="0"/>
              <a:t>Include supporting plots of the data</a:t>
            </a:r>
          </a:p>
          <a:p>
            <a:pPr lvl="1"/>
            <a:r>
              <a:rPr lang="en-US" dirty="0"/>
              <a:t>Be creative</a:t>
            </a:r>
          </a:p>
          <a:p>
            <a:r>
              <a:rPr lang="en-US" dirty="0"/>
              <a:t>Publish your Shiny app to shinyapps.io</a:t>
            </a:r>
          </a:p>
          <a:p>
            <a:pPr lvl="1"/>
            <a:r>
              <a:rPr lang="en-US" dirty="0"/>
              <a:t>Include your source code</a:t>
            </a:r>
          </a:p>
          <a:p>
            <a:r>
              <a:rPr lang="en-US" dirty="0"/>
              <a:t>Present your dashboard the class and us next week</a:t>
            </a:r>
          </a:p>
        </p:txBody>
      </p:sp>
    </p:spTree>
    <p:extLst>
      <p:ext uri="{BB962C8B-B14F-4D97-AF65-F5344CB8AC3E}">
        <p14:creationId xmlns:p14="http://schemas.microsoft.com/office/powerpoint/2010/main" val="175865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Sprout demo with #UTK tweets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8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Shinyapps.io Hiking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6341" y="5867400"/>
            <a:ext cx="6457659" cy="7620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https://markewing.shinyapps.io/Hiking_App/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/>
              <a:t> </a:t>
            </a:r>
            <a:r>
              <a:rPr lang="en-US" dirty="0"/>
              <a:t>Shiny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not Excel?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26134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22860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 flipV="1">
            <a:off x="3976134" y="3269158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 flipV="1">
            <a:off x="6619563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5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16990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13716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 flipV="1">
            <a:off x="3976134" y="2354758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>
            <a:off x="6619563" y="2354758"/>
            <a:ext cx="1305237" cy="914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0" y="3504436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3831879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3976133" y="4487594"/>
            <a:ext cx="130523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" idx="3"/>
            <a:endCxn id="3078" idx="1"/>
          </p:cNvCxnSpPr>
          <p:nvPr/>
        </p:nvCxnSpPr>
        <p:spPr>
          <a:xfrm flipV="1">
            <a:off x="6619563" y="3269157"/>
            <a:ext cx="1305237" cy="121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2506" y="2170091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2506" y="4302927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2.0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5872" y="2922418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662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71" y="1699044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1" y="1371600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8" y="2050717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6" idx="3"/>
            <a:endCxn id="3074" idx="1"/>
          </p:cNvCxnSpPr>
          <p:nvPr/>
        </p:nvCxnSpPr>
        <p:spPr>
          <a:xfrm>
            <a:off x="3976134" y="2354759"/>
            <a:ext cx="695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20" idx="1"/>
          </p:cNvCxnSpPr>
          <p:nvPr/>
        </p:nvCxnSpPr>
        <p:spPr>
          <a:xfrm>
            <a:off x="6009963" y="2354759"/>
            <a:ext cx="644400" cy="914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logistic regression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0" y="3504436"/>
            <a:ext cx="3669173" cy="1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71" y="3831878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3"/>
            <a:endCxn id="13" idx="1"/>
          </p:cNvCxnSpPr>
          <p:nvPr/>
        </p:nvCxnSpPr>
        <p:spPr>
          <a:xfrm flipV="1">
            <a:off x="3976133" y="4487593"/>
            <a:ext cx="695638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3" idx="3"/>
            <a:endCxn id="20" idx="1"/>
          </p:cNvCxnSpPr>
          <p:nvPr/>
        </p:nvCxnSpPr>
        <p:spPr>
          <a:xfrm flipV="1">
            <a:off x="6009963" y="3269156"/>
            <a:ext cx="644400" cy="121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2506" y="2170091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2506" y="4302927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2.0</a:t>
            </a:r>
          </a:p>
        </p:txBody>
      </p:sp>
      <p:pic>
        <p:nvPicPr>
          <p:cNvPr id="20" name="Picture 2" descr="https://tse1.mm.bing.net/th?&amp;id=OIP.Md63e67128ffe4ad91ddfc2f1140eeaaco0&amp;w=193&amp;h=300&amp;c=0&amp;pid=1.9&amp;rs=0&amp;p=0&amp;r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63" y="2484575"/>
            <a:ext cx="1009494" cy="15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20" idx="3"/>
            <a:endCxn id="3078" idx="1"/>
          </p:cNvCxnSpPr>
          <p:nvPr/>
        </p:nvCxnSpPr>
        <p:spPr>
          <a:xfrm flipV="1">
            <a:off x="7663857" y="3269155"/>
            <a:ext cx="64440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5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Shiny?</a:t>
            </a:r>
          </a:p>
        </p:txBody>
      </p:sp>
      <p:pic>
        <p:nvPicPr>
          <p:cNvPr id="3074" name="Picture 2" descr="https://tse1.mm.bing.net/th?&amp;id=OIP.Mfeee2a7ae0b5741563c5d63de26363e2H0&amp;w=300&amp;h=29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1" y="2613443"/>
            <a:ext cx="1338192" cy="13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eople doing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50719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146" idx="3"/>
            <a:endCxn id="3074" idx="1"/>
          </p:cNvCxnSpPr>
          <p:nvPr/>
        </p:nvCxnSpPr>
        <p:spPr>
          <a:xfrm>
            <a:off x="3976134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074" idx="3"/>
            <a:endCxn id="3078" idx="1"/>
          </p:cNvCxnSpPr>
          <p:nvPr/>
        </p:nvCxnSpPr>
        <p:spPr>
          <a:xfrm flipV="1">
            <a:off x="6619563" y="3269157"/>
            <a:ext cx="13052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neural net 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35" y="2299638"/>
            <a:ext cx="2823599" cy="19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48066" y="2853658"/>
            <a:ext cx="561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86421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Blue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0.xml><?xml version="1.0" encoding="utf-8"?>
<a:theme xmlns:a="http://schemas.openxmlformats.org/drawingml/2006/main" name="2_Lower Righ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1.xml><?xml version="1.0" encoding="utf-8"?>
<a:theme xmlns:a="http://schemas.openxmlformats.org/drawingml/2006/main" name="2_Lower Gray Gradien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2.xml><?xml version="1.0" encoding="utf-8"?>
<a:theme xmlns:a="http://schemas.openxmlformats.org/drawingml/2006/main" name="2_Upper Left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3.xml><?xml version="1.0" encoding="utf-8"?>
<a:theme xmlns:a="http://schemas.openxmlformats.org/drawingml/2006/main" name="Custom Muted Green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4.xml><?xml version="1.0" encoding="utf-8"?>
<a:theme xmlns:a="http://schemas.openxmlformats.org/drawingml/2006/main" name="3_Lower Righ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5.xml><?xml version="1.0" encoding="utf-8"?>
<a:theme xmlns:a="http://schemas.openxmlformats.org/drawingml/2006/main" name="3_Lower Gray Gradien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6.xml><?xml version="1.0" encoding="utf-8"?>
<a:theme xmlns:a="http://schemas.openxmlformats.org/drawingml/2006/main" name="3_Upper Left">
  <a:themeElements>
    <a:clrScheme name="Eastman Muted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91B9A4"/>
      </a:accent1>
      <a:accent2>
        <a:srgbClr val="EF935B"/>
      </a:accent2>
      <a:accent3>
        <a:srgbClr val="C4C1A0"/>
      </a:accent3>
      <a:accent4>
        <a:srgbClr val="AAAAAA"/>
      </a:accent4>
      <a:accent5>
        <a:srgbClr val="7E99AA"/>
      </a:accent5>
      <a:accent6>
        <a:srgbClr val="F9E49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91B9A4"/>
        </a:accent1>
        <a:accent2>
          <a:srgbClr val="EF935B"/>
        </a:accent2>
        <a:accent3>
          <a:srgbClr val="C4C1A0"/>
        </a:accent3>
        <a:accent4>
          <a:srgbClr val="AAAAAA"/>
        </a:accent4>
        <a:accent5>
          <a:srgbClr val="7E99AA"/>
        </a:accent5>
        <a:accent6>
          <a:srgbClr val="F9E497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wer Righ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3.xml><?xml version="1.0" encoding="utf-8"?>
<a:theme xmlns:a="http://schemas.openxmlformats.org/drawingml/2006/main" name="Lower Gray Gradien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4.xml><?xml version="1.0" encoding="utf-8"?>
<a:theme xmlns:a="http://schemas.openxmlformats.org/drawingml/2006/main" name="Upper Left">
  <a:themeElements>
    <a:clrScheme name="Eastman Blu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00BBE4"/>
      </a:accent1>
      <a:accent2>
        <a:srgbClr val="FFCB00"/>
      </a:accent2>
      <a:accent3>
        <a:srgbClr val="5CC151"/>
      </a:accent3>
      <a:accent4>
        <a:srgbClr val="FFA200"/>
      </a:accent4>
      <a:accent5>
        <a:srgbClr val="60CDCB"/>
      </a:accent5>
      <a:accent6>
        <a:srgbClr val="BED6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Blu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00BBE4"/>
        </a:accent1>
        <a:accent2>
          <a:srgbClr val="FFCB00"/>
        </a:accent2>
        <a:accent3>
          <a:srgbClr val="5CC151"/>
        </a:accent3>
        <a:accent4>
          <a:srgbClr val="FFA200"/>
        </a:accent4>
        <a:accent5>
          <a:srgbClr val="60CDCB"/>
        </a:accent5>
        <a:accent6>
          <a:srgbClr val="BED6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5.xml><?xml version="1.0" encoding="utf-8"?>
<a:theme xmlns:a="http://schemas.openxmlformats.org/drawingml/2006/main" name="Custom Muted Orange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AE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6.xml><?xml version="1.0" encoding="utf-8"?>
<a:theme xmlns:a="http://schemas.openxmlformats.org/drawingml/2006/main" name="1_Lower Righ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AE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7.xml><?xml version="1.0" encoding="utf-8"?>
<a:theme xmlns:a="http://schemas.openxmlformats.org/drawingml/2006/main" name="1_Lower Gray Gradien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EA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AE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8.xml><?xml version="1.0" encoding="utf-8"?>
<a:theme xmlns:a="http://schemas.openxmlformats.org/drawingml/2006/main" name="1_Upper Left">
  <a:themeElements>
    <a:clrScheme name="Eastman Muted Orange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CD5A13"/>
      </a:accent1>
      <a:accent2>
        <a:srgbClr val="C4C1A0"/>
      </a:accent2>
      <a:accent3>
        <a:srgbClr val="91B9A4"/>
      </a:accent3>
      <a:accent4>
        <a:srgbClr val="7E99AA"/>
      </a:accent4>
      <a:accent5>
        <a:srgbClr val="FAEA8A"/>
      </a:accent5>
      <a:accent6>
        <a:srgbClr val="C1C1C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Muted Orange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CD5A13"/>
        </a:accent1>
        <a:accent2>
          <a:srgbClr val="C4C1A0"/>
        </a:accent2>
        <a:accent3>
          <a:srgbClr val="91B9A4"/>
        </a:accent3>
        <a:accent4>
          <a:srgbClr val="7E99AA"/>
        </a:accent4>
        <a:accent5>
          <a:srgbClr val="FAEA8A"/>
        </a:accent5>
        <a:accent6>
          <a:srgbClr val="C1C1C1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9.xml><?xml version="1.0" encoding="utf-8"?>
<a:theme xmlns:a="http://schemas.openxmlformats.org/drawingml/2006/main" name="Custom Green">
  <a:themeElements>
    <a:clrScheme name="Eastman Green">
      <a:dk1>
        <a:srgbClr val="646464"/>
      </a:dk1>
      <a:lt1>
        <a:srgbClr val="FFFFFF"/>
      </a:lt1>
      <a:dk2>
        <a:srgbClr val="646464"/>
      </a:dk2>
      <a:lt2>
        <a:srgbClr val="FFFFFF"/>
      </a:lt2>
      <a:accent1>
        <a:srgbClr val="5CC151"/>
      </a:accent1>
      <a:accent2>
        <a:srgbClr val="FFA200"/>
      </a:accent2>
      <a:accent3>
        <a:srgbClr val="60CDCB"/>
      </a:accent3>
      <a:accent4>
        <a:srgbClr val="BED600"/>
      </a:accent4>
      <a:accent5>
        <a:srgbClr val="00BBE4"/>
      </a:accent5>
      <a:accent6>
        <a:srgbClr val="FFCB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astman Green">
        <a:dk1>
          <a:srgbClr val="646464"/>
        </a:dk1>
        <a:lt1>
          <a:srgbClr val="FFFFFF"/>
        </a:lt1>
        <a:dk2>
          <a:srgbClr val="646464"/>
        </a:dk2>
        <a:lt2>
          <a:srgbClr val="FFFFFF"/>
        </a:lt2>
        <a:accent1>
          <a:srgbClr val="5CC151"/>
        </a:accent1>
        <a:accent2>
          <a:srgbClr val="FFA200"/>
        </a:accent2>
        <a:accent3>
          <a:srgbClr val="60CDCB"/>
        </a:accent3>
        <a:accent4>
          <a:srgbClr val="BED600"/>
        </a:accent4>
        <a:accent5>
          <a:srgbClr val="00BBE4"/>
        </a:accent5>
        <a:accent6>
          <a:srgbClr val="FFCB00"/>
        </a:accent6>
        <a:hlink>
          <a:srgbClr val="0000FF"/>
        </a:hlink>
        <a:folHlink>
          <a:srgbClr val="800080"/>
        </a:folHlink>
      </a:clrScheme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Blue</Template>
  <TotalTime>420</TotalTime>
  <Words>331</Words>
  <Application>Microsoft Office PowerPoint</Application>
  <PresentationFormat>Widescreen</PresentationFormat>
  <Paragraphs>87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Algerian</vt:lpstr>
      <vt:lpstr>Arial</vt:lpstr>
      <vt:lpstr>Calibri</vt:lpstr>
      <vt:lpstr>Wingdings</vt:lpstr>
      <vt:lpstr>Custom Blue</vt:lpstr>
      <vt:lpstr>Lower Right</vt:lpstr>
      <vt:lpstr>Lower Gray Gradient</vt:lpstr>
      <vt:lpstr>Upper Left</vt:lpstr>
      <vt:lpstr>Custom Muted Orange</vt:lpstr>
      <vt:lpstr>1_Lower Right</vt:lpstr>
      <vt:lpstr>1_Lower Gray Gradient</vt:lpstr>
      <vt:lpstr>1_Upper Left</vt:lpstr>
      <vt:lpstr>Custom Green</vt:lpstr>
      <vt:lpstr>2_Lower Right</vt:lpstr>
      <vt:lpstr>2_Lower Gray Gradient</vt:lpstr>
      <vt:lpstr>2_Upper Left</vt:lpstr>
      <vt:lpstr>Custom Muted Green</vt:lpstr>
      <vt:lpstr>3_Lower Right</vt:lpstr>
      <vt:lpstr>3_Lower Gray Gradient</vt:lpstr>
      <vt:lpstr>3_Upper Left</vt:lpstr>
      <vt:lpstr>Shiny Apps</vt:lpstr>
      <vt:lpstr>PowerPoint Presentation</vt:lpstr>
      <vt:lpstr>Why Shiny?</vt:lpstr>
      <vt:lpstr>Sprout demo with #UTK tweets</vt:lpstr>
      <vt:lpstr>Shinyapps.io Hiking App</vt:lpstr>
      <vt:lpstr>Why Shiny?</vt:lpstr>
      <vt:lpstr>Why Shiny?</vt:lpstr>
      <vt:lpstr>Why Shiny?</vt:lpstr>
      <vt:lpstr>Why Shiny?</vt:lpstr>
      <vt:lpstr>Why Shiny?</vt:lpstr>
      <vt:lpstr>First App in RStudio</vt:lpstr>
      <vt:lpstr>We can do better</vt:lpstr>
      <vt:lpstr>Inputs</vt:lpstr>
      <vt:lpstr>Outputs</vt:lpstr>
      <vt:lpstr>Reactives</vt:lpstr>
      <vt:lpstr>Fancy it up</vt:lpstr>
      <vt:lpstr>PowerPoint Presentation</vt:lpstr>
      <vt:lpstr>Its Easy to be Fancy! </vt:lpstr>
      <vt:lpstr>Fancy tables</vt:lpstr>
      <vt:lpstr>Fancy graphs</vt:lpstr>
      <vt:lpstr>Publishing to shinyapps.io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Predicting Lemons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– why it kicks ass and why you should fucking learn it</dc:title>
  <dc:creator>Ewing, Mark</dc:creator>
  <cp:lastModifiedBy>Ewing, Mark</cp:lastModifiedBy>
  <cp:revision>23</cp:revision>
  <dcterms:created xsi:type="dcterms:W3CDTF">2016-09-29T12:04:29Z</dcterms:created>
  <dcterms:modified xsi:type="dcterms:W3CDTF">2016-09-30T17:04:28Z</dcterms:modified>
</cp:coreProperties>
</file>